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56" r:id="rId2"/>
    <p:sldId id="298" r:id="rId3"/>
    <p:sldId id="364" r:id="rId4"/>
    <p:sldId id="365" r:id="rId5"/>
    <p:sldId id="366" r:id="rId6"/>
    <p:sldId id="367" r:id="rId7"/>
    <p:sldId id="368" r:id="rId8"/>
    <p:sldId id="369" r:id="rId9"/>
    <p:sldId id="387" r:id="rId10"/>
    <p:sldId id="397" r:id="rId11"/>
    <p:sldId id="388" r:id="rId12"/>
    <p:sldId id="389" r:id="rId13"/>
    <p:sldId id="390" r:id="rId14"/>
    <p:sldId id="391" r:id="rId15"/>
    <p:sldId id="392" r:id="rId16"/>
    <p:sldId id="393" r:id="rId17"/>
    <p:sldId id="394" r:id="rId18"/>
    <p:sldId id="395" r:id="rId19"/>
    <p:sldId id="396" r:id="rId20"/>
    <p:sldId id="379" r:id="rId21"/>
    <p:sldId id="380" r:id="rId22"/>
    <p:sldId id="398" r:id="rId23"/>
    <p:sldId id="381" r:id="rId24"/>
    <p:sldId id="382" r:id="rId25"/>
    <p:sldId id="399" r:id="rId26"/>
    <p:sldId id="383" r:id="rId27"/>
    <p:sldId id="400" r:id="rId28"/>
    <p:sldId id="384" r:id="rId29"/>
    <p:sldId id="401" r:id="rId30"/>
    <p:sldId id="385" r:id="rId31"/>
    <p:sldId id="402" r:id="rId32"/>
    <p:sldId id="403" r:id="rId33"/>
    <p:sldId id="404" r:id="rId34"/>
    <p:sldId id="405" r:id="rId35"/>
    <p:sldId id="406" r:id="rId36"/>
    <p:sldId id="407" r:id="rId37"/>
    <p:sldId id="409" r:id="rId38"/>
    <p:sldId id="410" r:id="rId39"/>
    <p:sldId id="386" r:id="rId40"/>
    <p:sldId id="414" r:id="rId41"/>
    <p:sldId id="417" r:id="rId42"/>
    <p:sldId id="418" r:id="rId43"/>
    <p:sldId id="411" r:id="rId44"/>
    <p:sldId id="412" r:id="rId45"/>
    <p:sldId id="413" r:id="rId46"/>
    <p:sldId id="415" r:id="rId47"/>
    <p:sldId id="416" r:id="rId48"/>
    <p:sldId id="419" r:id="rId49"/>
    <p:sldId id="408" r:id="rId50"/>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956" autoAdjust="0"/>
    <p:restoredTop sz="82338" autoAdjust="0"/>
  </p:normalViewPr>
  <p:slideViewPr>
    <p:cSldViewPr snapToGrid="0">
      <p:cViewPr varScale="1">
        <p:scale>
          <a:sx n="60" d="100"/>
          <a:sy n="60" d="100"/>
        </p:scale>
        <p:origin x="894" y="10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r>
            <a:rPr lang="pt-BR" dirty="0"/>
            <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r>
            <a:rPr lang="pt-BR" dirty="0"/>
            <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r>
            <a:rPr lang="pt-BR" dirty="0"/>
            <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r>
            <a:rPr lang="pt-BR" dirty="0"/>
            <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t>
        <a:bodyPr/>
        <a:lstStyle/>
        <a:p>
          <a:endParaRPr lang="pt-BR"/>
        </a:p>
      </dgm:t>
    </dgm:pt>
    <dgm:pt modelId="{0957D78B-70A9-40EF-A4B6-A7A232C4A45B}" type="pres">
      <dgm:prSet presAssocID="{9E6A5A5A-C772-4123-80BC-74C7E16AC91C}" presName="levelTx" presStyleLbl="revTx" presStyleIdx="0" presStyleCnt="0">
        <dgm:presLayoutVars>
          <dgm:chMax val="1"/>
          <dgm:bulletEnabled val="1"/>
        </dgm:presLayoutVars>
      </dgm:prSet>
      <dgm:spPr/>
      <dgm:t>
        <a:bodyPr/>
        <a:lstStyle/>
        <a:p>
          <a:endParaRPr lang="pt-BR"/>
        </a:p>
      </dgm:t>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t>
        <a:bodyPr/>
        <a:lstStyle/>
        <a:p>
          <a:endParaRPr lang="pt-BR"/>
        </a:p>
      </dgm:t>
    </dgm:pt>
    <dgm:pt modelId="{715DC7B3-AFD7-49CA-8AEC-092EF75C0C3C}" type="pres">
      <dgm:prSet presAssocID="{BFEBB702-5923-4655-B484-4E237E53F1AB}" presName="levelTx" presStyleLbl="revTx" presStyleIdx="0" presStyleCnt="0">
        <dgm:presLayoutVars>
          <dgm:chMax val="1"/>
          <dgm:bulletEnabled val="1"/>
        </dgm:presLayoutVars>
      </dgm:prSet>
      <dgm:spPr/>
      <dgm:t>
        <a:bodyPr/>
        <a:lstStyle/>
        <a:p>
          <a:endParaRPr lang="pt-BR"/>
        </a:p>
      </dgm:t>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t>
        <a:bodyPr/>
        <a:lstStyle/>
        <a:p>
          <a:endParaRPr lang="pt-BR"/>
        </a:p>
      </dgm:t>
    </dgm:pt>
    <dgm:pt modelId="{2C688611-1494-428C-A4B8-627525B801CC}" type="pres">
      <dgm:prSet presAssocID="{6B73464A-899D-4430-9C11-0DEF1C86DFA1}" presName="levelTx" presStyleLbl="revTx" presStyleIdx="0" presStyleCnt="0">
        <dgm:presLayoutVars>
          <dgm:chMax val="1"/>
          <dgm:bulletEnabled val="1"/>
        </dgm:presLayoutVars>
      </dgm:prSet>
      <dgm:spPr/>
      <dgm:t>
        <a:bodyPr/>
        <a:lstStyle/>
        <a:p>
          <a:endParaRPr lang="pt-BR"/>
        </a:p>
      </dgm:t>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t>
        <a:bodyPr/>
        <a:lstStyle/>
        <a:p>
          <a:endParaRPr lang="pt-BR"/>
        </a:p>
      </dgm:t>
    </dgm:pt>
    <dgm:pt modelId="{8B9E6F29-9FEA-4BB0-8968-96F134FED594}" type="pres">
      <dgm:prSet presAssocID="{70FB0BA3-67A9-42E0-94D8-2C0DE4DBA9CE}" presName="levelTx" presStyleLbl="revTx" presStyleIdx="0" presStyleCnt="0">
        <dgm:presLayoutVars>
          <dgm:chMax val="1"/>
          <dgm:bulletEnabled val="1"/>
        </dgm:presLayoutVars>
      </dgm:prSet>
      <dgm:spPr/>
      <dgm:t>
        <a:bodyPr/>
        <a:lstStyle/>
        <a:p>
          <a:endParaRPr lang="pt-BR"/>
        </a:p>
      </dgm:t>
    </dgm:pt>
  </dgm:ptLst>
  <dgm:cxnLst>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CEA98319-9F61-4551-AFCF-02445EAA7D09}" srcId="{825F92DA-2DB4-488C-88A3-F10B434E55AB}" destId="{70FB0BA3-67A9-42E0-94D8-2C0DE4DBA9CE}" srcOrd="3" destOrd="0" parTransId="{C2544005-649E-47A6-B4A2-7AC35B083BD6}" sibTransId="{694662A4-D97E-48AD-83DD-4BCD04796B19}"/>
    <dgm:cxn modelId="{ADB31919-39DE-4F1F-8FE2-8A368E6F68C2}" srcId="{825F92DA-2DB4-488C-88A3-F10B434E55AB}" destId="{BFEBB702-5923-4655-B484-4E237E53F1AB}" srcOrd="1" destOrd="0" parTransId="{FA897539-C107-4272-9E15-8D72C324FF3E}" sibTransId="{D4501412-03E9-457B-A4F5-0E9F39F120FB}"/>
    <dgm:cxn modelId="{10C30B0C-7A69-4F06-9107-40E870CA9526}" srcId="{825F92DA-2DB4-488C-88A3-F10B434E55AB}" destId="{9E6A5A5A-C772-4123-80BC-74C7E16AC91C}" srcOrd="0" destOrd="0" parTransId="{52EB0886-8F1B-4050-ADDA-5F6A961BBB18}" sibTransId="{95502FBC-604B-44F5-B6DA-7FD9F34083EA}"/>
    <dgm:cxn modelId="{810B1680-7C9F-4419-960D-C3A7ED719939}" type="presOf" srcId="{825F92DA-2DB4-488C-88A3-F10B434E55AB}" destId="{012A5215-919C-4DC4-96FB-BB2CBA6D0D89}" srcOrd="0"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Finalização</a:t>
          </a:r>
          <a:r>
            <a:rPr lang="pt-BR" sz="2600" kern="1200" dirty="0"/>
            <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Testes</a:t>
          </a:r>
          <a:r>
            <a:rPr lang="pt-BR" sz="2600" kern="1200" dirty="0"/>
            <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Produção</a:t>
          </a:r>
          <a:r>
            <a:rPr lang="pt-BR" sz="2600" kern="1200" dirty="0"/>
            <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Pré-produção</a:t>
          </a:r>
          <a:r>
            <a:rPr lang="pt-BR" sz="2600" kern="1200" dirty="0"/>
            <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jpeg>
</file>

<file path=ppt/media/image13.jpeg>
</file>

<file path=ppt/media/image14.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07/11/2018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‹nº›</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8989734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297663109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275558299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129689522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7279725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7945883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240257765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364930214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27300712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11515171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07/11/2018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07/11/2018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07/11/2018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07/11/2018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07/11/2018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07/11/2018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video" Target="https://www.youtube.com/embed/k-nfWQLmlMk" TargetMode="External"/><Relationship Id="rId4" Type="http://schemas.openxmlformats.org/officeDocument/2006/relationships/image" Target="../media/image13.jpe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Produção de Jogos Digitais</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t>
            </a:r>
            <a:r>
              <a:rPr lang="pt-BR" i="1" dirty="0"/>
              <a:t>Brainstorm</a:t>
            </a:r>
          </a:p>
        </p:txBody>
      </p:sp>
      <p:sp>
        <p:nvSpPr>
          <p:cNvPr id="6" name="Espaço Reservado para Conteúdo 5"/>
          <p:cNvSpPr>
            <a:spLocks noGrp="1"/>
          </p:cNvSpPr>
          <p:nvPr>
            <p:ph idx="1"/>
          </p:nvPr>
        </p:nvSpPr>
        <p:spPr/>
        <p:txBody>
          <a:bodyPr>
            <a:normAutofit fontScale="85000" lnSpcReduction="20000"/>
          </a:bodyPr>
          <a:lstStyle/>
          <a:p>
            <a:pPr marL="457200" indent="-457200" algn="l">
              <a:buFont typeface="Arial" panose="020B0604020202020204" pitchFamily="34" charset="0"/>
              <a:buChar char="•"/>
            </a:pPr>
            <a:r>
              <a:rPr lang="pt-BR" dirty="0"/>
              <a:t>Um jogo da velha com uma malha 5 x 5;</a:t>
            </a:r>
          </a:p>
          <a:p>
            <a:pPr marL="457200" indent="-457200" algn="l">
              <a:buFont typeface="Arial" panose="020B0604020202020204" pitchFamily="34" charset="0"/>
              <a:buChar char="•"/>
            </a:pPr>
            <a:r>
              <a:rPr lang="pt-BR" dirty="0"/>
              <a:t>Os jogadores definem sua jogada simultaneamente a cada rodada, ou seja, não jogam de maneira intercalada;</a:t>
            </a:r>
          </a:p>
          <a:p>
            <a:pPr marL="457200" indent="-457200" algn="l">
              <a:buFont typeface="Arial" panose="020B0604020202020204" pitchFamily="34" charset="0"/>
              <a:buChar char="•"/>
            </a:pPr>
            <a:r>
              <a:rPr lang="pt-BR" dirty="0"/>
              <a:t>Os jogadores podem escolher uma mesma casa, mas só pontuará o jogador que formar trilha com ela primeiro. Isso elimina a pedra do adversário da casa em questão;</a:t>
            </a:r>
          </a:p>
          <a:p>
            <a:pPr marL="457200" indent="-457200" algn="l">
              <a:buFont typeface="Arial" panose="020B0604020202020204" pitchFamily="34" charset="0"/>
              <a:buChar char="•"/>
            </a:pPr>
            <a:r>
              <a:rPr lang="pt-BR" dirty="0"/>
              <a:t>A cada trilha formada, você retira uma pedra adversária do tabuleiro;</a:t>
            </a:r>
          </a:p>
          <a:p>
            <a:pPr marL="457200" indent="-457200" algn="l">
              <a:buFont typeface="Arial" panose="020B0604020202020204" pitchFamily="34" charset="0"/>
              <a:buChar char="•"/>
            </a:pPr>
            <a:r>
              <a:rPr lang="pt-BR" dirty="0"/>
              <a:t>Vence quem conseguir alocar pedras de maneira exclusiva nos 4 cantos e no centro do tabuleiro primeiro;</a:t>
            </a:r>
          </a:p>
          <a:p>
            <a:pPr marL="457200" indent="-457200">
              <a:buFont typeface="Arial" panose="020B0604020202020204" pitchFamily="34" charset="0"/>
              <a:buChar char="•"/>
            </a:pPr>
            <a:endParaRPr lang="pt-BR" dirty="0"/>
          </a:p>
        </p:txBody>
      </p:sp>
    </p:spTree>
    <p:extLst>
      <p:ext uri="{BB962C8B-B14F-4D97-AF65-F5344CB8AC3E}">
        <p14:creationId xmlns:p14="http://schemas.microsoft.com/office/powerpoint/2010/main" val="1600578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Conceito Inicial</a:t>
            </a:r>
          </a:p>
        </p:txBody>
      </p:sp>
      <p:sp>
        <p:nvSpPr>
          <p:cNvPr id="6" name="Espaço Reservado para Conteúdo 5"/>
          <p:cNvSpPr>
            <a:spLocks noGrp="1"/>
          </p:cNvSpPr>
          <p:nvPr>
            <p:ph idx="1"/>
          </p:nvPr>
        </p:nvSpPr>
        <p:spPr/>
        <p:txBody>
          <a:bodyPr>
            <a:normAutofit/>
          </a:bodyPr>
          <a:lstStyle/>
          <a:p>
            <a:r>
              <a:rPr lang="pt-BR" dirty="0"/>
              <a:t>Pense no conceito como se estivesse procurando a solução para um problema. Exemplos:</a:t>
            </a:r>
          </a:p>
          <a:p>
            <a:r>
              <a:rPr lang="pt-BR" i="1" dirty="0"/>
              <a:t>Seria divertido brincar de cowboys e índios no espaço?</a:t>
            </a:r>
          </a:p>
          <a:p>
            <a:r>
              <a:rPr lang="pt-BR" i="1" dirty="0"/>
              <a:t>Como seria disputar uma corrida de carros em um campo minado?</a:t>
            </a:r>
          </a:p>
          <a:p>
            <a:r>
              <a:rPr lang="pt-BR" i="1" dirty="0"/>
              <a:t>É possível eliminar a vantagem do primeiro jogador no jogo da velha?</a:t>
            </a:r>
          </a:p>
        </p:txBody>
      </p:sp>
    </p:spTree>
    <p:extLst>
      <p:ext uri="{BB962C8B-B14F-4D97-AF65-F5344CB8AC3E}">
        <p14:creationId xmlns:p14="http://schemas.microsoft.com/office/powerpoint/2010/main" val="1390759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p>
          <a:p>
            <a:r>
              <a:rPr lang="pt-BR" dirty="0"/>
              <a:t>O jogo da velha é um exemplo de jogo de estratégia, no qual, o jogador precisa posicionar suas pedras objetivando montar trilhas sem deixar que o oponente atinja o mesmo objetivo antes que ele.</a:t>
            </a:r>
          </a:p>
        </p:txBody>
      </p:sp>
    </p:spTree>
    <p:extLst>
      <p:ext uri="{BB962C8B-B14F-4D97-AF65-F5344CB8AC3E}">
        <p14:creationId xmlns:p14="http://schemas.microsoft.com/office/powerpoint/2010/main" val="344587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p>
          <a:p>
            <a:r>
              <a:rPr lang="pt-BR" dirty="0"/>
              <a:t>O jogo da velha pode ser desenvolvido para </a:t>
            </a:r>
            <a:r>
              <a:rPr lang="pt-BR" dirty="0" err="1"/>
              <a:t>PC’s</a:t>
            </a:r>
            <a:r>
              <a:rPr lang="pt-BR" dirty="0"/>
              <a:t> console e celulares.</a:t>
            </a:r>
          </a:p>
        </p:txBody>
      </p:sp>
    </p:spTree>
    <p:extLst>
      <p:ext uri="{BB962C8B-B14F-4D97-AF65-F5344CB8AC3E}">
        <p14:creationId xmlns:p14="http://schemas.microsoft.com/office/powerpoint/2010/main" val="2773251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indica 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SWOT</a:t>
            </a:r>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1638544753"/>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Dominação 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a:effectLst/>
                        </a:rPr>
                        <a:t>o jogo possui regras mais complexas</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a:effectLst/>
                        </a:rPr>
                        <a:t>produzir</a:t>
                      </a:r>
                      <a:r>
                        <a:rPr lang="en-US" sz="1500" u="none" strike="noStrike" dirty="0">
                          <a:effectLst/>
                        </a:rPr>
                        <a:t> </a:t>
                      </a:r>
                      <a:r>
                        <a:rPr lang="en-US" sz="1500" u="none" strike="noStrike" dirty="0" err="1">
                          <a:effectLst/>
                        </a:rPr>
                        <a:t>documentação</a:t>
                      </a:r>
                      <a:r>
                        <a:rPr lang="en-US" sz="1500" u="none" strike="noStrike" dirty="0">
                          <a:effectLst/>
                        </a:rPr>
                        <a:t> </a:t>
                      </a:r>
                      <a:r>
                        <a:rPr lang="en-US" sz="1500" u="none" strike="noStrike" dirty="0" err="1">
                          <a:effectLst/>
                        </a:rPr>
                        <a:t>ilustrada</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Aprovação</a:t>
            </a:r>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pt-BR" dirty="0"/>
              <a:t>Conceito do Jogo: Declaração 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p>
          <a:p>
            <a:r>
              <a:rPr lang="pt-BR" i="1" dirty="0"/>
              <a:t>Uma releitura mais desafiadora do tradicional jogo da velha, na qual o objetivo é dominar o tabuleiro.</a:t>
            </a:r>
          </a:p>
        </p:txBody>
      </p:sp>
    </p:spTree>
    <p:extLst>
      <p:ext uri="{BB962C8B-B14F-4D97-AF65-F5344CB8AC3E}">
        <p14:creationId xmlns:p14="http://schemas.microsoft.com/office/powerpoint/2010/main" val="41522042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Cenário 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Cenário do jogo</a:t>
            </a:r>
          </a:p>
        </p:txBody>
      </p:sp>
      <p:sp>
        <p:nvSpPr>
          <p:cNvPr id="6" name="Espaço Reservado para Conteúdo 5"/>
          <p:cNvSpPr>
            <a:spLocks noGrp="1"/>
          </p:cNvSpPr>
          <p:nvPr>
            <p:ph idx="1"/>
          </p:nvPr>
        </p:nvSpPr>
        <p:spPr/>
        <p:txBody>
          <a:bodyPr>
            <a:normAutofit/>
          </a:bodyPr>
          <a:lstStyle/>
          <a:p>
            <a:r>
              <a:rPr lang="pt-BR" i="1" dirty="0"/>
              <a:t>Tabuleiro quadrado com uma malha 5 x 5. A imagem de fundo é um campo de batalha com torres nas casas dos cantos e uma torre na casa do centro. 12 pedras circulares e 12 pedras quadradas. As pedras de formas diferentes devem ter cores contrastantes.</a:t>
            </a:r>
          </a:p>
        </p:txBody>
      </p:sp>
    </p:spTree>
    <p:extLst>
      <p:ext uri="{BB962C8B-B14F-4D97-AF65-F5344CB8AC3E}">
        <p14:creationId xmlns:p14="http://schemas.microsoft.com/office/powerpoint/2010/main" val="816856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Mecânica do jogo</a:t>
            </a:r>
          </a:p>
        </p:txBody>
      </p:sp>
      <p:sp>
        <p:nvSpPr>
          <p:cNvPr id="6" name="Espaço Reservado para Conteúdo 5"/>
          <p:cNvSpPr>
            <a:spLocks noGrp="1"/>
          </p:cNvSpPr>
          <p:nvPr>
            <p:ph idx="1"/>
          </p:nvPr>
        </p:nvSpPr>
        <p:spPr/>
        <p:txBody>
          <a:bodyPr>
            <a:normAutofit fontScale="85000" lnSpcReduction="20000"/>
          </a:bodyPr>
          <a:lstStyle/>
          <a:p>
            <a:r>
              <a:rPr lang="pt-BR" dirty="0"/>
              <a:t>Abrange várias das ações que o jogador executa ou vivencia no jogo. Alguns dos sistemas que se encaixam nessa categoria são os seguintes:</a:t>
            </a:r>
          </a:p>
          <a:p>
            <a:pPr marL="457200" indent="-457200" algn="l">
              <a:buFont typeface="Arial" panose="020B0604020202020204" pitchFamily="34" charset="0"/>
              <a:buChar char="•"/>
            </a:pPr>
            <a:r>
              <a:rPr lang="pt-BR" dirty="0"/>
              <a:t>Desafios para o jogador;</a:t>
            </a:r>
          </a:p>
          <a:p>
            <a:pPr marL="457200" indent="-457200" algn="l">
              <a:buFont typeface="Arial" panose="020B0604020202020204" pitchFamily="34" charset="0"/>
              <a:buChar char="•"/>
            </a:pPr>
            <a:r>
              <a:rPr lang="pt-BR" dirty="0"/>
              <a:t>Recompensas do jogador;</a:t>
            </a:r>
          </a:p>
          <a:p>
            <a:pPr marL="457200" indent="-457200" algn="l">
              <a:buFont typeface="Arial" panose="020B0604020202020204" pitchFamily="34" charset="0"/>
              <a:buChar char="•"/>
            </a:pPr>
            <a:r>
              <a:rPr lang="pt-BR" dirty="0"/>
              <a:t>Curva de aprendizado;</a:t>
            </a:r>
          </a:p>
          <a:p>
            <a:pPr marL="457200" indent="-457200" algn="l">
              <a:buFont typeface="Arial" panose="020B0604020202020204" pitchFamily="34" charset="0"/>
              <a:buChar char="•"/>
            </a:pPr>
            <a:r>
              <a:rPr lang="pt-BR" dirty="0"/>
              <a:t>Esquema de controle;</a:t>
            </a:r>
          </a:p>
          <a:p>
            <a:pPr marL="457200" indent="-457200" algn="l">
              <a:buFont typeface="Arial" panose="020B0604020202020204" pitchFamily="34" charset="0"/>
              <a:buChar char="•"/>
            </a:pPr>
            <a:r>
              <a:rPr lang="pt-BR" dirty="0"/>
              <a:t>Ações do jogador; e</a:t>
            </a:r>
          </a:p>
          <a:p>
            <a:pPr marL="457200" indent="-457200" algn="l">
              <a:buFont typeface="Arial" panose="020B0604020202020204" pitchFamily="34" charset="0"/>
              <a:buChar char="•"/>
            </a:pPr>
            <a:r>
              <a:rPr lang="pt-BR" dirty="0"/>
              <a:t>Elementos multijogador.</a:t>
            </a:r>
          </a:p>
        </p:txBody>
      </p:sp>
    </p:spTree>
    <p:extLst>
      <p:ext uri="{BB962C8B-B14F-4D97-AF65-F5344CB8AC3E}">
        <p14:creationId xmlns:p14="http://schemas.microsoft.com/office/powerpoint/2010/main" val="4053299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Mecânica do jogo</a:t>
            </a:r>
          </a:p>
        </p:txBody>
      </p:sp>
      <p:sp>
        <p:nvSpPr>
          <p:cNvPr id="6" name="Espaço Reservado para Conteúdo 5"/>
          <p:cNvSpPr>
            <a:spLocks noGrp="1"/>
          </p:cNvSpPr>
          <p:nvPr>
            <p:ph idx="1"/>
          </p:nvPr>
        </p:nvSpPr>
        <p:spPr/>
        <p:txBody>
          <a:bodyPr>
            <a:normAutofit/>
          </a:bodyPr>
          <a:lstStyle/>
          <a:p>
            <a:r>
              <a:rPr lang="pt-BR" i="1" dirty="0"/>
              <a:t>Dois jogadores disputam espaço territorial no tabuleiro, posicionando uma pedra a cada rodada. Cada jogador possui 12 pedras. O objetivo de cada jogador é ocupar as 5 casas com torres no tabuleiro. Quando um jogador consegue formar uma trilha, ele ganha o direito de remover do tabuleiro uma pedra do seu oponente e devolvê-la a ele. Quando todas as pedras de um jogador já estiverem no tabuleiro, esse poderá reposicionar uma pedra sua a cada rodada.</a:t>
            </a:r>
          </a:p>
        </p:txBody>
      </p:sp>
    </p:spTree>
    <p:extLst>
      <p:ext uri="{BB962C8B-B14F-4D97-AF65-F5344CB8AC3E}">
        <p14:creationId xmlns:p14="http://schemas.microsoft.com/office/powerpoint/2010/main" val="36320157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Sinopse da História</a:t>
            </a:r>
          </a:p>
        </p:txBody>
      </p:sp>
      <p:sp>
        <p:nvSpPr>
          <p:cNvPr id="6" name="Espaço Reservado para Conteúdo 5"/>
          <p:cNvSpPr>
            <a:spLocks noGrp="1"/>
          </p:cNvSpPr>
          <p:nvPr>
            <p:ph idx="1"/>
          </p:nvPr>
        </p:nvSpPr>
        <p:spPr/>
        <p:txBody>
          <a:bodyPr>
            <a:normAutofit/>
          </a:bodyPr>
          <a:lstStyle/>
          <a:p>
            <a:r>
              <a:rPr lang="pt-BR" dirty="0"/>
              <a:t>Os jogadores estão cada vez mais interessados em uma boa história. Os detalhes da história não precisam ser totalmente definidos na fase conceitual. Isso é algo que o redator pode trabalhar enquanto o designer finaliza os documentos de design.</a:t>
            </a:r>
          </a:p>
        </p:txBody>
      </p:sp>
    </p:spTree>
    <p:extLst>
      <p:ext uri="{BB962C8B-B14F-4D97-AF65-F5344CB8AC3E}">
        <p14:creationId xmlns:p14="http://schemas.microsoft.com/office/powerpoint/2010/main" val="31657761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Sinopse da História</a:t>
            </a:r>
          </a:p>
        </p:txBody>
      </p:sp>
      <p:sp>
        <p:nvSpPr>
          <p:cNvPr id="6" name="Espaço Reservado para Conteúdo 5"/>
          <p:cNvSpPr>
            <a:spLocks noGrp="1"/>
          </p:cNvSpPr>
          <p:nvPr>
            <p:ph idx="1"/>
          </p:nvPr>
        </p:nvSpPr>
        <p:spPr/>
        <p:txBody>
          <a:bodyPr>
            <a:normAutofit/>
          </a:bodyPr>
          <a:lstStyle/>
          <a:p>
            <a:r>
              <a:rPr lang="pt-BR" i="1" dirty="0"/>
              <a:t>Um casal resolve convidar suas mães para morar em sua casa, pois as mesmas estavam muito sozinhas em suas respectivas casas. Porém, na casa de 5 cômodos, existe apenas uma cadeira de balanço em cada cômodo. As boas velhinhas passam, então, a disputar as cadeiras, ocupando as com objetos pessoais: novelos de lã ou pincéis de pintura. O objetivo de cada velhinha é tomar posse de todas as cadeiras de balanço</a:t>
            </a:r>
            <a:r>
              <a:rPr lang="pt-BR" dirty="0"/>
              <a:t>.</a:t>
            </a:r>
          </a:p>
        </p:txBody>
      </p:sp>
    </p:spTree>
    <p:extLst>
      <p:ext uri="{BB962C8B-B14F-4D97-AF65-F5344CB8AC3E}">
        <p14:creationId xmlns:p14="http://schemas.microsoft.com/office/powerpoint/2010/main" val="523536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sp>
        <p:nvSpPr>
          <p:cNvPr id="6" name="Espaço Reservado para Conteúdo 5"/>
          <p:cNvSpPr>
            <a:spLocks noGrp="1"/>
          </p:cNvSpPr>
          <p:nvPr>
            <p:ph idx="1"/>
          </p:nvPr>
        </p:nvSpPr>
        <p:spPr/>
        <p:txBody>
          <a:bodyPr>
            <a:normAutofit/>
          </a:bodyPr>
          <a:lstStyle/>
          <a:p>
            <a:r>
              <a:rPr lang="pt-BR" dirty="0"/>
              <a:t>Mostra a aparência dos elementos visuais do jogo antes de qualquer </a:t>
            </a:r>
            <a:r>
              <a:rPr lang="pt-BR" i="1" dirty="0" err="1"/>
              <a:t>asset</a:t>
            </a:r>
            <a:r>
              <a:rPr lang="pt-BR" dirty="0"/>
              <a:t> artístico ser produzido.</a:t>
            </a:r>
          </a:p>
          <a:p>
            <a:r>
              <a:rPr lang="pt-BR" dirty="0"/>
              <a:t>Ela pode ser apreciada por qualquer pessoa da equipe. Já que todos estarão olhando a mesma coisa, é uma ferramenta útil para transmitir a visão do jogo.</a:t>
            </a:r>
          </a:p>
        </p:txBody>
      </p:sp>
    </p:spTree>
    <p:extLst>
      <p:ext uri="{BB962C8B-B14F-4D97-AF65-F5344CB8AC3E}">
        <p14:creationId xmlns:p14="http://schemas.microsoft.com/office/powerpoint/2010/main" val="36424345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a:t>”.</a:t>
            </a:r>
          </a:p>
        </p:txBody>
      </p:sp>
    </p:spTree>
    <p:extLst>
      <p:ext uri="{BB962C8B-B14F-4D97-AF65-F5344CB8AC3E}">
        <p14:creationId xmlns:p14="http://schemas.microsoft.com/office/powerpoint/2010/main" val="496028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461665"/>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a:t>”.</a:t>
            </a:r>
          </a:p>
        </p:txBody>
      </p:sp>
    </p:spTree>
    <p:extLst>
      <p:ext uri="{BB962C8B-B14F-4D97-AF65-F5344CB8AC3E}">
        <p14:creationId xmlns:p14="http://schemas.microsoft.com/office/powerpoint/2010/main" val="35600794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461665"/>
          </a:xfrm>
          <a:prstGeom prst="rect">
            <a:avLst/>
          </a:prstGeom>
          <a:noFill/>
        </p:spPr>
        <p:txBody>
          <a:bodyPr wrap="square" rtlCol="0">
            <a:spAutoFit/>
          </a:bodyPr>
          <a:lstStyle/>
          <a:p>
            <a:pPr algn="ctr"/>
            <a:r>
              <a:rPr lang="pt-BR" sz="2400" dirty="0"/>
              <a:t>Primeiro esboço do medalhão de um jogo fictício.</a:t>
            </a:r>
          </a:p>
        </p:txBody>
      </p:sp>
    </p:spTree>
    <p:extLst>
      <p:ext uri="{BB962C8B-B14F-4D97-AF65-F5344CB8AC3E}">
        <p14:creationId xmlns:p14="http://schemas.microsoft.com/office/powerpoint/2010/main" val="19146804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461665"/>
          </a:xfrm>
          <a:prstGeom prst="rect">
            <a:avLst/>
          </a:prstGeom>
          <a:noFill/>
        </p:spPr>
        <p:txBody>
          <a:bodyPr wrap="square" rtlCol="0">
            <a:spAutoFit/>
          </a:bodyPr>
          <a:lstStyle/>
          <a:p>
            <a:pPr algn="ctr"/>
            <a:r>
              <a:rPr lang="pt-BR" sz="2400" dirty="0"/>
              <a:t>Segundo esboço do medalhão de um jogo fictício.</a:t>
            </a:r>
          </a:p>
        </p:txBody>
      </p:sp>
    </p:spTree>
    <p:extLst>
      <p:ext uri="{BB962C8B-B14F-4D97-AF65-F5344CB8AC3E}">
        <p14:creationId xmlns:p14="http://schemas.microsoft.com/office/powerpoint/2010/main" val="33731172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461665"/>
          </a:xfrm>
          <a:prstGeom prst="rect">
            <a:avLst/>
          </a:prstGeom>
          <a:noFill/>
        </p:spPr>
        <p:txBody>
          <a:bodyPr wrap="square" rtlCol="0">
            <a:spAutoFit/>
          </a:bodyPr>
          <a:lstStyle/>
          <a:p>
            <a:pPr algn="ctr"/>
            <a:r>
              <a:rPr lang="pt-BR" sz="2400" dirty="0"/>
              <a:t>Terceiro esboço do medalhão de um jogo fictício.</a:t>
            </a:r>
          </a:p>
        </p:txBody>
      </p:sp>
    </p:spTree>
    <p:extLst>
      <p:ext uri="{BB962C8B-B14F-4D97-AF65-F5344CB8AC3E}">
        <p14:creationId xmlns:p14="http://schemas.microsoft.com/office/powerpoint/2010/main" val="26686372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e “clean”</a:t>
            </a:r>
          </a:p>
        </p:txBody>
      </p:sp>
    </p:spTree>
    <p:extLst>
      <p:ext uri="{BB962C8B-B14F-4D97-AF65-F5344CB8AC3E}">
        <p14:creationId xmlns:p14="http://schemas.microsoft.com/office/powerpoint/2010/main" val="829915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3" name="Espaço Reservado para Conteúdo 2"/>
          <p:cNvPicPr>
            <a:picLocks noGrp="1" noChangeAspect="1"/>
          </p:cNvPicPr>
          <p:nvPr>
            <p:ph idx="1"/>
          </p:nvPr>
        </p:nvPicPr>
        <p:blipFill>
          <a:blip r:embed="rId3"/>
          <a:stretch>
            <a:fillRect/>
          </a:stretch>
        </p:blipFill>
        <p:spPr>
          <a:xfrm>
            <a:off x="3426161" y="1290638"/>
            <a:ext cx="5488903" cy="4351337"/>
          </a:xfrm>
          <a:prstGeom prst="rect">
            <a:avLst/>
          </a:prstGeom>
        </p:spPr>
      </p:pic>
      <p:sp>
        <p:nvSpPr>
          <p:cNvPr id="6" name="CaixaDeTexto 5"/>
          <p:cNvSpPr txBox="1"/>
          <p:nvPr/>
        </p:nvSpPr>
        <p:spPr>
          <a:xfrm>
            <a:off x="1155032" y="5724460"/>
            <a:ext cx="9881937" cy="830997"/>
          </a:xfrm>
          <a:prstGeom prst="rect">
            <a:avLst/>
          </a:prstGeom>
          <a:noFill/>
        </p:spPr>
        <p:txBody>
          <a:bodyPr wrap="square" rtlCol="0">
            <a:spAutoFit/>
          </a:bodyPr>
          <a:lstStyle/>
          <a:p>
            <a:pPr algn="ctr"/>
            <a:r>
              <a:rPr lang="pt-BR" sz="2400" dirty="0"/>
              <a:t>O medalhão começa a receber os detalhes e texturas, como as ferrugens e os reflexos dos diamantes, rumo à finalização.</a:t>
            </a:r>
          </a:p>
        </p:txBody>
      </p:sp>
    </p:spTree>
    <p:extLst>
      <p:ext uri="{BB962C8B-B14F-4D97-AF65-F5344CB8AC3E}">
        <p14:creationId xmlns:p14="http://schemas.microsoft.com/office/powerpoint/2010/main" val="8432125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4400118" y="1290639"/>
            <a:ext cx="3391765" cy="4433822"/>
          </a:xfrm>
          <a:prstGeom prst="rect">
            <a:avLst/>
          </a:prstGeom>
        </p:spPr>
      </p:pic>
      <p:sp>
        <p:nvSpPr>
          <p:cNvPr id="6" name="CaixaDeTexto 5"/>
          <p:cNvSpPr txBox="1"/>
          <p:nvPr/>
        </p:nvSpPr>
        <p:spPr>
          <a:xfrm>
            <a:off x="1187116" y="5724460"/>
            <a:ext cx="10186737" cy="830997"/>
          </a:xfrm>
          <a:prstGeom prst="rect">
            <a:avLst/>
          </a:prstGeom>
          <a:noFill/>
        </p:spPr>
        <p:txBody>
          <a:bodyPr wrap="square" rtlCol="0">
            <a:spAutoFit/>
          </a:bodyPr>
          <a:lstStyle/>
          <a:p>
            <a:pPr algn="ctr"/>
            <a:r>
              <a:rPr lang="pt-BR" sz="2400" dirty="0"/>
              <a:t>A imagem final pode ser impressa e exibida ao público alvo por meio de pôsteres e panfletos, entre outros.</a:t>
            </a:r>
          </a:p>
        </p:txBody>
      </p:sp>
    </p:spTree>
    <p:extLst>
      <p:ext uri="{BB962C8B-B14F-4D97-AF65-F5344CB8AC3E}">
        <p14:creationId xmlns:p14="http://schemas.microsoft.com/office/powerpoint/2010/main" val="27742970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Áudio</a:t>
            </a:r>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a:t>O áudio é uma parte crucial do jogo, já que ajuda na ambientação do mesmo. A visão geral do áudio responde a perguntas como as seguintes:</a:t>
            </a:r>
          </a:p>
          <a:p>
            <a:r>
              <a:rPr lang="pt-BR" dirty="0"/>
              <a:t>Cada personagem terá uma voz exclusiva?</a:t>
            </a:r>
          </a:p>
          <a:p>
            <a:r>
              <a:rPr lang="pt-BR" dirty="0"/>
              <a:t>Como as pistas de voz funcionarão no jogo?</a:t>
            </a:r>
          </a:p>
          <a:p>
            <a:r>
              <a:rPr lang="pt-BR" dirty="0"/>
              <a:t>Que tipos de música funcionarão melhor no jogo?</a:t>
            </a:r>
          </a:p>
          <a:p>
            <a:r>
              <a:rPr lang="pt-BR" dirty="0"/>
              <a:t>Em que partes do jogo a música será tocada?</a:t>
            </a:r>
          </a:p>
          <a:p>
            <a:r>
              <a:rPr lang="pt-BR" dirty="0"/>
              <a:t>Que tipos de efeitos sonoros funcionarão melhor no jogo?</a:t>
            </a:r>
          </a:p>
        </p:txBody>
      </p:sp>
    </p:spTree>
    <p:extLst>
      <p:ext uri="{BB962C8B-B14F-4D97-AF65-F5344CB8AC3E}">
        <p14:creationId xmlns:p14="http://schemas.microsoft.com/office/powerpoint/2010/main" val="2834205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t>
            </a:r>
            <a:r>
              <a:rPr lang="pt-BR" dirty="0" smtClean="0"/>
              <a:t>Protótipo</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A prototipagem é um componente-chave do desenvolvimento de jogos. Ela dá à equipe várias oportunidades de validar novos recursos da </a:t>
            </a:r>
            <a:r>
              <a:rPr lang="pt-BR" dirty="0" err="1" smtClean="0"/>
              <a:t>jogabilidade</a:t>
            </a:r>
            <a:r>
              <a:rPr lang="pt-BR" dirty="0" smtClean="0"/>
              <a:t>.</a:t>
            </a:r>
          </a:p>
          <a:p>
            <a:r>
              <a:rPr lang="pt-BR" b="1" dirty="0" smtClean="0"/>
              <a:t>O protótipo não tem necessariamente de ser jogável na forma digital</a:t>
            </a:r>
            <a:r>
              <a:rPr lang="pt-BR" dirty="0" smtClean="0"/>
              <a:t>.</a:t>
            </a:r>
          </a:p>
          <a:p>
            <a:r>
              <a:rPr lang="pt-BR" dirty="0" smtClean="0"/>
              <a:t>Em alguns casos, a </a:t>
            </a:r>
            <a:r>
              <a:rPr lang="pt-BR" dirty="0" err="1" smtClean="0"/>
              <a:t>jogabilidade</a:t>
            </a:r>
            <a:r>
              <a:rPr lang="pt-BR" dirty="0" smtClean="0"/>
              <a:t> pode ser </a:t>
            </a:r>
            <a:r>
              <a:rPr lang="pt-BR" dirty="0" err="1" smtClean="0"/>
              <a:t>prototipada</a:t>
            </a:r>
            <a:r>
              <a:rPr lang="pt-BR" dirty="0" smtClean="0"/>
              <a:t> com jogos de tabuleiro existentes, um baralho ou uma imitação com papel e caneta.</a:t>
            </a:r>
            <a:endParaRPr lang="pt-BR" dirty="0"/>
          </a:p>
        </p:txBody>
      </p:sp>
    </p:spTree>
    <p:extLst>
      <p:ext uri="{BB962C8B-B14F-4D97-AF65-F5344CB8AC3E}">
        <p14:creationId xmlns:p14="http://schemas.microsoft.com/office/powerpoint/2010/main" val="94154394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t>
            </a:r>
            <a:r>
              <a:rPr lang="pt-BR" dirty="0" smtClean="0"/>
              <a:t>Protótipo</a:t>
            </a:r>
            <a:endParaRPr lang="pt-BR" dirty="0"/>
          </a:p>
        </p:txBody>
      </p:sp>
      <p:pic>
        <p:nvPicPr>
          <p:cNvPr id="1026" name="Picture 2" descr="https://www.fabricadejogos.net/wp/wp-content/uploads/2016/02/prototipo_papel_jogo.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89237" y="1323181"/>
            <a:ext cx="67627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4946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t>
            </a:r>
            <a:r>
              <a:rPr lang="pt-BR" dirty="0" smtClean="0"/>
              <a:t>Protótipo</a:t>
            </a:r>
            <a:endParaRPr lang="pt-BR" dirty="0"/>
          </a:p>
        </p:txBody>
      </p:sp>
      <p:pic>
        <p:nvPicPr>
          <p:cNvPr id="3" name="k-nfWQLmlMk"/>
          <p:cNvPicPr>
            <a:picLocks noGrp="1" noRot="1" noChangeAspect="1"/>
          </p:cNvPicPr>
          <p:nvPr>
            <p:ph idx="1"/>
            <a:videoFile r:link="rId1"/>
          </p:nvPr>
        </p:nvPicPr>
        <p:blipFill>
          <a:blip r:embed="rId4"/>
          <a:stretch>
            <a:fillRect/>
          </a:stretch>
        </p:blipFill>
        <p:spPr>
          <a:xfrm>
            <a:off x="2187003" y="1602124"/>
            <a:ext cx="7817995" cy="4397623"/>
          </a:xfrm>
          <a:prstGeom prst="rect">
            <a:avLst/>
          </a:prstGeom>
        </p:spPr>
      </p:pic>
    </p:spTree>
    <p:extLst>
      <p:ext uri="{BB962C8B-B14F-4D97-AF65-F5344CB8AC3E}">
        <p14:creationId xmlns:p14="http://schemas.microsoft.com/office/powerpoint/2010/main" val="99277610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Análise de Risco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Riscos são coisas que podem dar errado em um projeto, como um membro-chave da equipe sair no meio do processo, a não conclusão do pipeline gráfico a tempo para o início da produção ou um fornecedor externo perder sua data final de entrega.</a:t>
            </a:r>
          </a:p>
          <a:p>
            <a:r>
              <a:rPr lang="pt-BR" dirty="0"/>
              <a:t>É um processo contínuo e o produtor deve estar sempre consciente de quais são os maiores riscos para o jogo, até mesmo após a produção começar.</a:t>
            </a:r>
          </a:p>
        </p:txBody>
      </p:sp>
    </p:spTree>
    <p:extLst>
      <p:ext uri="{BB962C8B-B14F-4D97-AF65-F5344CB8AC3E}">
        <p14:creationId xmlns:p14="http://schemas.microsoft.com/office/powerpoint/2010/main" val="370874051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Análise de Risco</a:t>
            </a:r>
          </a:p>
        </p:txBody>
      </p:sp>
      <p:pic>
        <p:nvPicPr>
          <p:cNvPr id="2" name="Content Placeholder 1">
            <a:extLst>
              <a:ext uri="{FF2B5EF4-FFF2-40B4-BE49-F238E27FC236}">
                <a16:creationId xmlns:a16="http://schemas.microsoft.com/office/drawing/2014/main" id="{039787A8-3D06-47BE-BA58-C8C0838B59A5}"/>
              </a:ext>
            </a:extLst>
          </p:cNvPr>
          <p:cNvPicPr>
            <a:picLocks noGrp="1" noChangeAspect="1"/>
          </p:cNvPicPr>
          <p:nvPr>
            <p:ph idx="1"/>
          </p:nvPr>
        </p:nvPicPr>
        <p:blipFill>
          <a:blip r:embed="rId3"/>
          <a:stretch>
            <a:fillRect/>
          </a:stretch>
        </p:blipFill>
        <p:spPr>
          <a:xfrm>
            <a:off x="3770738" y="1181187"/>
            <a:ext cx="4650525" cy="4368675"/>
          </a:xfrm>
          <a:prstGeom prst="rect">
            <a:avLst/>
          </a:prstGeom>
        </p:spPr>
      </p:pic>
      <p:sp>
        <p:nvSpPr>
          <p:cNvPr id="7" name="CaixaDeTexto 5">
            <a:extLst>
              <a:ext uri="{FF2B5EF4-FFF2-40B4-BE49-F238E27FC236}">
                <a16:creationId xmlns:a16="http://schemas.microsoft.com/office/drawing/2014/main" id="{487C4CF7-53B2-4B56-BEEC-1BD8BD568CAD}"/>
              </a:ext>
            </a:extLst>
          </p:cNvPr>
          <p:cNvSpPr txBox="1"/>
          <p:nvPr/>
        </p:nvSpPr>
        <p:spPr>
          <a:xfrm>
            <a:off x="2192417" y="5724460"/>
            <a:ext cx="7807166" cy="461665"/>
          </a:xfrm>
          <a:prstGeom prst="rect">
            <a:avLst/>
          </a:prstGeom>
          <a:noFill/>
        </p:spPr>
        <p:txBody>
          <a:bodyPr wrap="square" rtlCol="0">
            <a:spAutoFit/>
          </a:bodyPr>
          <a:lstStyle/>
          <a:p>
            <a:pPr algn="ctr"/>
            <a:r>
              <a:rPr lang="pt-BR" sz="2400" dirty="0"/>
              <a:t>Grade de classificação de riscos.</a:t>
            </a:r>
          </a:p>
        </p:txBody>
      </p:sp>
    </p:spTree>
    <p:extLst>
      <p:ext uri="{BB962C8B-B14F-4D97-AF65-F5344CB8AC3E}">
        <p14:creationId xmlns:p14="http://schemas.microsoft.com/office/powerpoint/2010/main" val="256838519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Análise de Risco</a:t>
            </a:r>
          </a:p>
        </p:txBody>
      </p:sp>
      <p:graphicFrame>
        <p:nvGraphicFramePr>
          <p:cNvPr id="6" name="Content Placeholder 5">
            <a:extLst>
              <a:ext uri="{FF2B5EF4-FFF2-40B4-BE49-F238E27FC236}">
                <a16:creationId xmlns:a16="http://schemas.microsoft.com/office/drawing/2014/main" id="{2D32F533-3D60-4EA9-B64C-C52D5FDF8E51}"/>
              </a:ext>
            </a:extLst>
          </p:cNvPr>
          <p:cNvGraphicFramePr>
            <a:graphicFrameLocks noGrp="1"/>
          </p:cNvGraphicFramePr>
          <p:nvPr>
            <p:ph idx="1"/>
            <p:extLst>
              <p:ext uri="{D42A27DB-BD31-4B8C-83A1-F6EECF244321}">
                <p14:modId xmlns:p14="http://schemas.microsoft.com/office/powerpoint/2010/main" val="1957718869"/>
              </p:ext>
            </p:extLst>
          </p:nvPr>
        </p:nvGraphicFramePr>
        <p:xfrm>
          <a:off x="455156" y="2200841"/>
          <a:ext cx="11281688" cy="2648745"/>
        </p:xfrm>
        <a:graphic>
          <a:graphicData uri="http://schemas.openxmlformats.org/drawingml/2006/table">
            <a:tbl>
              <a:tblPr>
                <a:tableStyleId>{BDBED569-4797-4DF1-A0F4-6AAB3CD982D8}</a:tableStyleId>
              </a:tblPr>
              <a:tblGrid>
                <a:gridCol w="2235745">
                  <a:extLst>
                    <a:ext uri="{9D8B030D-6E8A-4147-A177-3AD203B41FA5}">
                      <a16:colId xmlns:a16="http://schemas.microsoft.com/office/drawing/2014/main" val="277938147"/>
                    </a:ext>
                  </a:extLst>
                </a:gridCol>
                <a:gridCol w="2235745">
                  <a:extLst>
                    <a:ext uri="{9D8B030D-6E8A-4147-A177-3AD203B41FA5}">
                      <a16:colId xmlns:a16="http://schemas.microsoft.com/office/drawing/2014/main" val="1497518088"/>
                    </a:ext>
                  </a:extLst>
                </a:gridCol>
                <a:gridCol w="2235745">
                  <a:extLst>
                    <a:ext uri="{9D8B030D-6E8A-4147-A177-3AD203B41FA5}">
                      <a16:colId xmlns:a16="http://schemas.microsoft.com/office/drawing/2014/main" val="4186224833"/>
                    </a:ext>
                  </a:extLst>
                </a:gridCol>
                <a:gridCol w="2235745">
                  <a:extLst>
                    <a:ext uri="{9D8B030D-6E8A-4147-A177-3AD203B41FA5}">
                      <a16:colId xmlns:a16="http://schemas.microsoft.com/office/drawing/2014/main" val="3379286649"/>
                    </a:ext>
                  </a:extLst>
                </a:gridCol>
                <a:gridCol w="2338708">
                  <a:extLst>
                    <a:ext uri="{9D8B030D-6E8A-4147-A177-3AD203B41FA5}">
                      <a16:colId xmlns:a16="http://schemas.microsoft.com/office/drawing/2014/main" val="625743324"/>
                    </a:ext>
                  </a:extLst>
                </a:gridCol>
              </a:tblGrid>
              <a:tr h="588610">
                <a:tc>
                  <a:txBody>
                    <a:bodyPr/>
                    <a:lstStyle/>
                    <a:p>
                      <a:pPr algn="ctr" fontAlgn="t"/>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Probabilidade</a:t>
                      </a:r>
                      <a:r>
                        <a:rPr lang="en-US" sz="1700" b="1" u="none" strike="noStrike" dirty="0">
                          <a:solidFill>
                            <a:schemeClr val="bg1"/>
                          </a:solidFill>
                          <a:effectLst/>
                        </a:rPr>
                        <a:t> de </a:t>
                      </a:r>
                      <a:r>
                        <a:rPr lang="en-US" sz="1700" b="1" u="none" strike="noStrike" dirty="0" err="1">
                          <a:solidFill>
                            <a:schemeClr val="bg1"/>
                          </a:solidFill>
                          <a:effectLst/>
                        </a:rPr>
                        <a:t>ocorrência</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Impacto</a:t>
                      </a:r>
                      <a:r>
                        <a:rPr lang="en-US" sz="1700" b="1" u="none" strike="noStrike" dirty="0">
                          <a:solidFill>
                            <a:schemeClr val="bg1"/>
                          </a:solidFill>
                          <a:effectLst/>
                        </a:rPr>
                        <a:t> </a:t>
                      </a:r>
                      <a:r>
                        <a:rPr lang="en-US" sz="1700" b="1" u="none" strike="noStrike" dirty="0" err="1">
                          <a:solidFill>
                            <a:schemeClr val="bg1"/>
                          </a:solidFill>
                          <a:effectLst/>
                        </a:rPr>
                        <a:t>sobre</a:t>
                      </a:r>
                      <a:r>
                        <a:rPr lang="en-US" sz="1700" b="1" u="none" strike="noStrike" dirty="0">
                          <a:solidFill>
                            <a:schemeClr val="bg1"/>
                          </a:solidFill>
                          <a:effectLst/>
                        </a:rPr>
                        <a:t> o </a:t>
                      </a:r>
                      <a:r>
                        <a:rPr lang="en-US" sz="1700" b="1" u="none" strike="noStrike" dirty="0" err="1">
                          <a:solidFill>
                            <a:schemeClr val="bg1"/>
                          </a:solidFill>
                          <a:effectLst/>
                        </a:rPr>
                        <a:t>projeto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Classificação</a:t>
                      </a:r>
                      <a:r>
                        <a:rPr lang="en-US" sz="1700" b="1" u="none" strike="noStrike" dirty="0">
                          <a:solidFill>
                            <a:schemeClr val="bg1"/>
                          </a:solidFill>
                          <a:effectLst/>
                        </a:rPr>
                        <a:t> de </a:t>
                      </a:r>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Estratégias</a:t>
                      </a:r>
                      <a:r>
                        <a:rPr lang="en-US" sz="1700" b="1" u="none" strike="noStrike" dirty="0">
                          <a:solidFill>
                            <a:schemeClr val="bg1"/>
                          </a:solidFill>
                          <a:effectLst/>
                        </a:rPr>
                        <a:t> de </a:t>
                      </a:r>
                      <a:r>
                        <a:rPr lang="en-US" sz="1700" b="1" u="none" strike="noStrike" dirty="0" err="1">
                          <a:solidFill>
                            <a:schemeClr val="bg1"/>
                          </a:solidFill>
                          <a:effectLst/>
                        </a:rPr>
                        <a:t>mitigação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extLst>
                  <a:ext uri="{0D108BD9-81ED-4DB2-BD59-A6C34878D82A}">
                    <a16:rowId xmlns:a16="http://schemas.microsoft.com/office/drawing/2014/main" val="18960864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524075901"/>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59365669"/>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67812651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207583397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8713049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469021867"/>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dirty="0">
                          <a:effectLst/>
                        </a:rPr>
                        <a:t> </a:t>
                      </a:r>
                      <a:endParaRPr lang="en-US" sz="1700" b="0" i="0" u="none" strike="noStrike" dirty="0">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535213648"/>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Planilha de análise de risco.</a:t>
            </a:r>
          </a:p>
        </p:txBody>
      </p:sp>
    </p:spTree>
    <p:extLst>
      <p:ext uri="{BB962C8B-B14F-4D97-AF65-F5344CB8AC3E}">
        <p14:creationId xmlns:p14="http://schemas.microsoft.com/office/powerpoint/2010/main" val="35801761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t>
            </a:r>
            <a:r>
              <a:rPr lang="pt-BR" dirty="0" smtClean="0"/>
              <a:t>Venda da ideia</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É hora de apresentar todo o material produzido até o momento para o publicador e o gerente de estúdio. É importante a participação dos líderes do projeto na reunião para responderem perguntas sobre o conceito do jogo.</a:t>
            </a:r>
          </a:p>
          <a:p>
            <a:r>
              <a:rPr lang="pt-BR" dirty="0" smtClean="0"/>
              <a:t>Eles podem decidir engavetar o projeto ou lhe pedir que crie um novo conceito. Se isso ocorrer, verifique se entendeu o que eles não gostaram e o que precisa de maiores mudanças.</a:t>
            </a:r>
            <a:endParaRPr lang="pt-BR" dirty="0"/>
          </a:p>
        </p:txBody>
      </p:sp>
    </p:spTree>
    <p:extLst>
      <p:ext uri="{BB962C8B-B14F-4D97-AF65-F5344CB8AC3E}">
        <p14:creationId xmlns:p14="http://schemas.microsoft.com/office/powerpoint/2010/main" val="29617322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pt-BR" dirty="0"/>
              <a:t>Conceito do Jogo: </a:t>
            </a:r>
            <a:r>
              <a:rPr lang="pt-BR" dirty="0" smtClean="0"/>
              <a:t>Lançamento do projeto</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Considere promover um evento social para o lançamento formal do projeto, no qual as pessoas tenham a chance de se socializar com seus colegas de equipe.</a:t>
            </a:r>
          </a:p>
          <a:p>
            <a:r>
              <a:rPr lang="pt-BR" dirty="0" smtClean="0"/>
              <a:t>Se estiver trabalhando em um título de console, você terá de enviar esse conceito inicial ao fabricante do console para aprovação. Ele também pode solicitar mudanças no conceito.</a:t>
            </a:r>
            <a:endParaRPr lang="pt-BR" dirty="0"/>
          </a:p>
        </p:txBody>
      </p:sp>
    </p:spTree>
    <p:extLst>
      <p:ext uri="{BB962C8B-B14F-4D97-AF65-F5344CB8AC3E}">
        <p14:creationId xmlns:p14="http://schemas.microsoft.com/office/powerpoint/2010/main" val="40401652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pt-BR" dirty="0"/>
              <a:t>Conceito do </a:t>
            </a:r>
            <a:r>
              <a:rPr lang="pt-BR" dirty="0" smtClean="0"/>
              <a:t>Jogo:</a:t>
            </a:r>
            <a:br>
              <a:rPr lang="pt-BR" dirty="0" smtClean="0"/>
            </a:br>
            <a:r>
              <a:rPr lang="pt-BR" dirty="0" smtClean="0"/>
              <a:t>Descrição da fase de conceituação</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endParaRPr lang="pt-BR" dirty="0"/>
          </a:p>
        </p:txBody>
      </p:sp>
    </p:spTree>
    <p:extLst>
      <p:ext uri="{BB962C8B-B14F-4D97-AF65-F5344CB8AC3E}">
        <p14:creationId xmlns:p14="http://schemas.microsoft.com/office/powerpoint/2010/main" val="26101996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Referências</a:t>
            </a:r>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err="1"/>
              <a:t>Tamborin</a:t>
            </a:r>
            <a:r>
              <a:rPr lang="pt-BR" dirty="0"/>
              <a:t>, W. A. J.; Paschoal, A. R. </a:t>
            </a:r>
            <a:r>
              <a:rPr lang="pt-BR" b="1" dirty="0"/>
              <a:t>Arte conceitual: aplicação prática e ilustrativa em um jogo fictício</a:t>
            </a:r>
            <a:r>
              <a:rPr lang="pt-BR" dirty="0"/>
              <a:t>. </a:t>
            </a:r>
            <a:r>
              <a:rPr lang="pt-BR" dirty="0" err="1"/>
              <a:t>Proceedings</a:t>
            </a:r>
            <a:r>
              <a:rPr lang="pt-BR" dirty="0"/>
              <a:t> </a:t>
            </a:r>
            <a:r>
              <a:rPr lang="pt-BR" dirty="0" err="1"/>
              <a:t>of</a:t>
            </a:r>
            <a:r>
              <a:rPr lang="pt-BR" dirty="0"/>
              <a:t> </a:t>
            </a:r>
            <a:r>
              <a:rPr lang="pt-BR" dirty="0" err="1"/>
              <a:t>SBGames</a:t>
            </a:r>
            <a:r>
              <a:rPr lang="pt-BR" dirty="0"/>
              <a:t>, 2013. disponível em: https://www.researchgate.net/publication/267638107_Arte_conceitual_aplicacao_pratica_e_ilustrativa_em_um_jogo_fictício.</a:t>
            </a:r>
          </a:p>
        </p:txBody>
      </p:sp>
    </p:spTree>
    <p:extLst>
      <p:ext uri="{BB962C8B-B14F-4D97-AF65-F5344CB8AC3E}">
        <p14:creationId xmlns:p14="http://schemas.microsoft.com/office/powerpoint/2010/main" val="1828423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Pré-produção</a:t>
            </a:r>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t>
            </a:r>
            <a:r>
              <a:rPr lang="pt-BR" i="1" dirty="0"/>
              <a:t>Brainstorm</a:t>
            </a:r>
          </a:p>
        </p:txBody>
      </p:sp>
      <p:sp>
        <p:nvSpPr>
          <p:cNvPr id="6" name="Espaço Reservado para Conteúdo 5"/>
          <p:cNvSpPr>
            <a:spLocks noGrp="1"/>
          </p:cNvSpPr>
          <p:nvPr>
            <p:ph idx="1"/>
          </p:nvPr>
        </p:nvSpPr>
        <p:spPr/>
        <p:txBody>
          <a:bodyPr>
            <a:normAutofit/>
          </a:bodyPr>
          <a:lstStyle/>
          <a:p>
            <a:r>
              <a:rPr lang="pt-BR" dirty="0"/>
              <a:t>As sessões de </a:t>
            </a:r>
            <a:r>
              <a:rPr lang="pt-BR" i="1" dirty="0" err="1"/>
              <a:t>brainstorm</a:t>
            </a:r>
            <a:r>
              <a:rPr lang="pt-BR" dirty="0"/>
              <a:t> são uma oportunidade de envolver a equipe na discussão de várias ideias sobre o jogo.</a:t>
            </a:r>
          </a:p>
          <a:p>
            <a:r>
              <a:rPr lang="pt-BR" dirty="0"/>
              <a:t>Todos as ideias devem ser consideradas em um primeiro momento. Posteriormente, a equipe amadurecerá as ideias e selecionará as que julgar melhor.</a:t>
            </a:r>
          </a:p>
        </p:txBody>
      </p:sp>
    </p:spTree>
    <p:extLst>
      <p:ext uri="{BB962C8B-B14F-4D97-AF65-F5344CB8AC3E}">
        <p14:creationId xmlns:p14="http://schemas.microsoft.com/office/powerpoint/2010/main" val="593311015"/>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3611</TotalTime>
  <Words>2278</Words>
  <Application>Microsoft Office PowerPoint</Application>
  <PresentationFormat>Widescreen</PresentationFormat>
  <Paragraphs>288</Paragraphs>
  <Slides>49</Slides>
  <Notes>49</Notes>
  <HiddenSlides>0</HiddenSlides>
  <MMClips>1</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49</vt:i4>
      </vt:variant>
    </vt:vector>
  </HeadingPairs>
  <TitlesOfParts>
    <vt:vector size="53" baseType="lpstr">
      <vt:lpstr>Arial</vt:lpstr>
      <vt:lpstr>Calibri</vt:lpstr>
      <vt:lpstr>Helvetica</vt:lpstr>
      <vt:lpstr>Tema do Office</vt:lpstr>
      <vt:lpstr>Produção de Jogos Digitais</vt:lpstr>
      <vt:lpstr>Engenharia de Software</vt:lpstr>
      <vt:lpstr>Produção de Jogos</vt:lpstr>
      <vt:lpstr>Produção de Jogos</vt:lpstr>
      <vt:lpstr>Ciclo de Produção</vt:lpstr>
      <vt:lpstr>Ciclo de Produção</vt:lpstr>
      <vt:lpstr>Ciclo de Produção: Pré-produção</vt:lpstr>
      <vt:lpstr>Pré-produção</vt:lpstr>
      <vt:lpstr>Conceito do Jogo: Brainstorm</vt:lpstr>
      <vt:lpstr>Conceito do Jogo: Brainstorm</vt:lpstr>
      <vt:lpstr>Conceito do Jogo: Conceito Inicial</vt:lpstr>
      <vt:lpstr>Conceito do Jogo: Gênero</vt:lpstr>
      <vt:lpstr>Conceito do Jogo: Plataforma</vt:lpstr>
      <vt:lpstr>Conceito do Jogo: Análise SWOT</vt:lpstr>
      <vt:lpstr>Conceito do Jogo: Análise SWOT</vt:lpstr>
      <vt:lpstr>Análise SWOT: Pontos Fortes</vt:lpstr>
      <vt:lpstr>Análise SWOT: Pontos Fracos</vt:lpstr>
      <vt:lpstr>Análise SWOT: Oportunidades</vt:lpstr>
      <vt:lpstr>Análise SWOT: Ameaças</vt:lpstr>
      <vt:lpstr>Conceito do Jogo: Análise SWOT</vt:lpstr>
      <vt:lpstr>Conceito do Jogo: Análise Competitiva</vt:lpstr>
      <vt:lpstr>Conceito do Jogo: Aprovação</vt:lpstr>
      <vt:lpstr>Conceito do Jogo: Declaração da missão</vt:lpstr>
      <vt:lpstr>Conceito do Jogo: Cenário do jogo</vt:lpstr>
      <vt:lpstr>Conceito do Jogo: Cenário do jogo</vt:lpstr>
      <vt:lpstr>Conceito do Jogo: Mecânica do jogo</vt:lpstr>
      <vt:lpstr>Conceito do Jogo: Mecânica do jogo</vt:lpstr>
      <vt:lpstr>Conceito do Jogo: Sinopse da História</vt:lpstr>
      <vt:lpstr>Conceito do Jogo: Sinopse da História</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Áudio</vt:lpstr>
      <vt:lpstr>Conceito do Jogo: Protótipo</vt:lpstr>
      <vt:lpstr>Conceito do Jogo: Protótipo</vt:lpstr>
      <vt:lpstr>Conceito do Jogo: Protótipo</vt:lpstr>
      <vt:lpstr>Conceito do Jogo: Análise de Risco</vt:lpstr>
      <vt:lpstr>Conceito do Jogo: Análise de Risco</vt:lpstr>
      <vt:lpstr>Conceito do Jogo: Análise de Risco</vt:lpstr>
      <vt:lpstr>Conceito do Jogo: Venda da ideia</vt:lpstr>
      <vt:lpstr>Conceito do Jogo: Lançamento do projeto</vt:lpstr>
      <vt:lpstr>Conceito do Jogo: Descrição da fase de conceituação</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Administrador</cp:lastModifiedBy>
  <cp:revision>314</cp:revision>
  <dcterms:created xsi:type="dcterms:W3CDTF">2017-01-10T17:35:04Z</dcterms:created>
  <dcterms:modified xsi:type="dcterms:W3CDTF">2018-11-07T19:58:32Z</dcterms:modified>
</cp:coreProperties>
</file>

<file path=docProps/thumbnail.jpeg>
</file>